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5" autoAdjust="0"/>
    <p:restoredTop sz="94676"/>
  </p:normalViewPr>
  <p:slideViewPr>
    <p:cSldViewPr snapToGrid="0">
      <p:cViewPr varScale="1">
        <p:scale>
          <a:sx n="106" d="100"/>
          <a:sy n="106" d="100"/>
        </p:scale>
        <p:origin x="9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2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>
        <a:noFill/>
        <a:ln>
          <a:noFill/>
        </a:ln>
      </dgm:spPr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>
        <a:ln>
          <a:noFill/>
        </a:ln>
      </dgm:spPr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>
        <a:ln>
          <a:noFill/>
        </a:ln>
      </dgm:spPr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6E2C55D6-5C02-464B-8A6B-B4D0CBFBC665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68DC82BF-F195-4E75-AC9B-C44393B04B93}" type="pres">
      <dgm:prSet presAssocID="{B1CAD9E0-CA22-4221-8F9D-47FB7344F0BF}" presName="dummyMaxCanvas" presStyleCnt="0">
        <dgm:presLayoutVars/>
      </dgm:prSet>
      <dgm:spPr/>
    </dgm:pt>
    <dgm:pt modelId="{6C5FC14E-0C6E-461A-9645-BB2D7DFB9172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79A8BE91-DB40-407C-BDB3-687C92F80B5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0C0C2BBF-451E-4A4A-94B8-D4E4F5F06B43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DF160E19-6CA1-490D-BF60-961DFC2C7B6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5183D294-1CB6-45F0-B124-F0FDA6DE85BF}" type="pres">
      <dgm:prSet presAssocID="{B1CAD9E0-CA22-4221-8F9D-47FB7344F0BF}" presName="FourConn_1-2" presStyleLbl="fgAccFollowNode1" presStyleIdx="0" presStyleCnt="3" custScaleX="80686" custScaleY="96679" custLinFactNeighborX="0" custLinFactNeighborY="-3961">
        <dgm:presLayoutVars>
          <dgm:bulletEnabled val="1"/>
        </dgm:presLayoutVars>
      </dgm:prSet>
      <dgm:spPr/>
    </dgm:pt>
    <dgm:pt modelId="{35208589-C1BE-4F3A-8DF1-BF6CF5845876}" type="pres">
      <dgm:prSet presAssocID="{B1CAD9E0-CA22-4221-8F9D-47FB7344F0BF}" presName="FourConn_2-3" presStyleLbl="fgAccFollowNode1" presStyleIdx="1" presStyleCnt="3" custLinFactY="-100000" custLinFactNeighborX="79833" custLinFactNeighborY="-174569">
        <dgm:presLayoutVars>
          <dgm:bulletEnabled val="1"/>
        </dgm:presLayoutVars>
      </dgm:prSet>
      <dgm:spPr/>
    </dgm:pt>
    <dgm:pt modelId="{795FEDB6-C610-460D-976A-0B22ADA648DA}" type="pres">
      <dgm:prSet presAssocID="{B1CAD9E0-CA22-4221-8F9D-47FB7344F0BF}" presName="FourConn_3-4" presStyleLbl="fgAccFollowNode1" presStyleIdx="2" presStyleCnt="3" custLinFactY="-200000" custLinFactNeighborX="24496" custLinFactNeighborY="-279530">
        <dgm:presLayoutVars>
          <dgm:bulletEnabled val="1"/>
        </dgm:presLayoutVars>
      </dgm:prSet>
      <dgm:spPr/>
    </dgm:pt>
    <dgm:pt modelId="{82510621-14E1-480B-A0FC-02DED9D9D2F0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1C24FD38-CDBC-43D6-AF09-8C0B64069098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9EC02994-2503-488E-AEB1-AE0CE9FE9101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0683212-DC93-49F3-8BAB-DEB23E1E59FD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1362B05-FC2A-49BE-81FB-94A5BE8E6569}" type="presOf" srcId="{46A1F22D-47DC-4572-8D05-5BBA5A529A6A}" destId="{79A8BE91-DB40-407C-BDB3-687C92F80B59}" srcOrd="0" destOrd="0" presId="urn:microsoft.com/office/officeart/2005/8/layout/vProcess5"/>
    <dgm:cxn modelId="{C70CA30C-8B2E-4B96-9BED-0E22811FA187}" type="presOf" srcId="{34E72321-7468-42C4-B29D-D0CCFF3D61AF}" destId="{5183D294-1CB6-45F0-B124-F0FDA6DE85BF}" srcOrd="0" destOrd="0" presId="urn:microsoft.com/office/officeart/2005/8/layout/vProcess5"/>
    <dgm:cxn modelId="{8478C814-5AE0-45BE-AA80-8B9A9491EC04}" type="presOf" srcId="{10116BC5-5053-4D48-92FC-0D2C69441ABE}" destId="{0C0C2BBF-451E-4A4A-94B8-D4E4F5F06B43}" srcOrd="0" destOrd="0" presId="urn:microsoft.com/office/officeart/2005/8/layout/vProcess5"/>
    <dgm:cxn modelId="{21B4A31C-5A72-4798-A4B3-34922E5E1620}" type="presOf" srcId="{FCCFB870-B800-47BB-A587-C5369CBD7597}" destId="{6C5FC14E-0C6E-461A-9645-BB2D7DFB9172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DF598C67-6EA1-4C84-AD86-BA88F18858E9}" type="presOf" srcId="{A5C2A541-7890-4632-B7E0-49DA668D2A1E}" destId="{F0683212-DC93-49F3-8BAB-DEB23E1E59FD}" srcOrd="1" destOrd="0" presId="urn:microsoft.com/office/officeart/2005/8/layout/vProcess5"/>
    <dgm:cxn modelId="{7F8B1068-0B91-4692-AF7F-C004B1F5492E}" type="presOf" srcId="{771C2DBB-48C5-4CFC-940F-3C5C511F8D3C}" destId="{795FEDB6-C610-460D-976A-0B22ADA648DA}" srcOrd="0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BADE6185-7FA2-4885-B7EE-D17CE0B20116}" type="presOf" srcId="{10116BC5-5053-4D48-92FC-0D2C69441ABE}" destId="{9EC02994-2503-488E-AEB1-AE0CE9FE9101}" srcOrd="1" destOrd="0" presId="urn:microsoft.com/office/officeart/2005/8/layout/vProcess5"/>
    <dgm:cxn modelId="{0ED31B88-8B34-48D8-825C-CD1DD2C1257B}" type="presOf" srcId="{A5C2A541-7890-4632-B7E0-49DA668D2A1E}" destId="{DF160E19-6CA1-490D-BF60-961DFC2C7B60}" srcOrd="0" destOrd="0" presId="urn:microsoft.com/office/officeart/2005/8/layout/vProcess5"/>
    <dgm:cxn modelId="{99D95189-00C6-4A1A-9B09-727BB3DB0346}" type="presOf" srcId="{3B062F0D-B5C9-4081-9A32-F4D6743DAA31}" destId="{35208589-C1BE-4F3A-8DF1-BF6CF5845876}" srcOrd="0" destOrd="0" presId="urn:microsoft.com/office/officeart/2005/8/layout/vProcess5"/>
    <dgm:cxn modelId="{A9736197-36E7-4719-853B-44E5BECE9BA2}" type="presOf" srcId="{46A1F22D-47DC-4572-8D05-5BBA5A529A6A}" destId="{1C24FD38-CDBC-43D6-AF09-8C0B64069098}" srcOrd="1" destOrd="0" presId="urn:microsoft.com/office/officeart/2005/8/layout/vProcess5"/>
    <dgm:cxn modelId="{EB8803EA-F340-4D4C-9274-08A40EB1B982}" type="presOf" srcId="{B1CAD9E0-CA22-4221-8F9D-47FB7344F0BF}" destId="{6E2C55D6-5C02-464B-8A6B-B4D0CBFBC665}" srcOrd="0" destOrd="0" presId="urn:microsoft.com/office/officeart/2005/8/layout/vProcess5"/>
    <dgm:cxn modelId="{27B1C9F0-3C6E-45B1-A110-D65458B3A678}" type="presOf" srcId="{FCCFB870-B800-47BB-A587-C5369CBD7597}" destId="{82510621-14E1-480B-A0FC-02DED9D9D2F0}" srcOrd="1" destOrd="0" presId="urn:microsoft.com/office/officeart/2005/8/layout/vProcess5"/>
    <dgm:cxn modelId="{185B97BF-4E14-4D4B-8A72-73CC6C8CC55E}" type="presParOf" srcId="{6E2C55D6-5C02-464B-8A6B-B4D0CBFBC665}" destId="{68DC82BF-F195-4E75-AC9B-C44393B04B93}" srcOrd="0" destOrd="0" presId="urn:microsoft.com/office/officeart/2005/8/layout/vProcess5"/>
    <dgm:cxn modelId="{D0F3D9F0-2F90-4E14-8776-B0B80FEBFBAD}" type="presParOf" srcId="{6E2C55D6-5C02-464B-8A6B-B4D0CBFBC665}" destId="{6C5FC14E-0C6E-461A-9645-BB2D7DFB9172}" srcOrd="1" destOrd="0" presId="urn:microsoft.com/office/officeart/2005/8/layout/vProcess5"/>
    <dgm:cxn modelId="{00BDA90D-848C-489D-B85B-43F9BD977FBA}" type="presParOf" srcId="{6E2C55D6-5C02-464B-8A6B-B4D0CBFBC665}" destId="{79A8BE91-DB40-407C-BDB3-687C92F80B59}" srcOrd="2" destOrd="0" presId="urn:microsoft.com/office/officeart/2005/8/layout/vProcess5"/>
    <dgm:cxn modelId="{F261E000-7DBD-4522-9388-270A203AB53E}" type="presParOf" srcId="{6E2C55D6-5C02-464B-8A6B-B4D0CBFBC665}" destId="{0C0C2BBF-451E-4A4A-94B8-D4E4F5F06B43}" srcOrd="3" destOrd="0" presId="urn:microsoft.com/office/officeart/2005/8/layout/vProcess5"/>
    <dgm:cxn modelId="{7DAF8E0B-7EAB-4B4B-9BD4-E2A7BD21BC02}" type="presParOf" srcId="{6E2C55D6-5C02-464B-8A6B-B4D0CBFBC665}" destId="{DF160E19-6CA1-490D-BF60-961DFC2C7B60}" srcOrd="4" destOrd="0" presId="urn:microsoft.com/office/officeart/2005/8/layout/vProcess5"/>
    <dgm:cxn modelId="{B63D2925-66EB-41E2-9908-C398979372F9}" type="presParOf" srcId="{6E2C55D6-5C02-464B-8A6B-B4D0CBFBC665}" destId="{5183D294-1CB6-45F0-B124-F0FDA6DE85BF}" srcOrd="5" destOrd="0" presId="urn:microsoft.com/office/officeart/2005/8/layout/vProcess5"/>
    <dgm:cxn modelId="{ED037662-E5C8-4F83-AF34-BC85B259D4BD}" type="presParOf" srcId="{6E2C55D6-5C02-464B-8A6B-B4D0CBFBC665}" destId="{35208589-C1BE-4F3A-8DF1-BF6CF5845876}" srcOrd="6" destOrd="0" presId="urn:microsoft.com/office/officeart/2005/8/layout/vProcess5"/>
    <dgm:cxn modelId="{EFF3650E-5596-4013-91E9-324218C056FC}" type="presParOf" srcId="{6E2C55D6-5C02-464B-8A6B-B4D0CBFBC665}" destId="{795FEDB6-C610-460D-976A-0B22ADA648DA}" srcOrd="7" destOrd="0" presId="urn:microsoft.com/office/officeart/2005/8/layout/vProcess5"/>
    <dgm:cxn modelId="{51B5F45E-8DFB-4DB8-83C7-6D3907A86E2C}" type="presParOf" srcId="{6E2C55D6-5C02-464B-8A6B-B4D0CBFBC665}" destId="{82510621-14E1-480B-A0FC-02DED9D9D2F0}" srcOrd="8" destOrd="0" presId="urn:microsoft.com/office/officeart/2005/8/layout/vProcess5"/>
    <dgm:cxn modelId="{B1A685D7-0DC7-4BC2-B743-CA70E42F2E4E}" type="presParOf" srcId="{6E2C55D6-5C02-464B-8A6B-B4D0CBFBC665}" destId="{1C24FD38-CDBC-43D6-AF09-8C0B64069098}" srcOrd="9" destOrd="0" presId="urn:microsoft.com/office/officeart/2005/8/layout/vProcess5"/>
    <dgm:cxn modelId="{0F9FC1AA-28B3-4CB2-8652-287C6BFABEA9}" type="presParOf" srcId="{6E2C55D6-5C02-464B-8A6B-B4D0CBFBC665}" destId="{9EC02994-2503-488E-AEB1-AE0CE9FE9101}" srcOrd="10" destOrd="0" presId="urn:microsoft.com/office/officeart/2005/8/layout/vProcess5"/>
    <dgm:cxn modelId="{AE608E0A-492F-46E6-9905-F560674FD646}" type="presParOf" srcId="{6E2C55D6-5C02-464B-8A6B-B4D0CBFBC665}" destId="{F0683212-DC93-49F3-8BAB-DEB23E1E59F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7F920582-9413-441F-B4AA-097A6124A426}">
      <dgm:prSet/>
      <dgm:spPr/>
      <dgm:t>
        <a:bodyPr/>
        <a:lstStyle/>
        <a:p>
          <a:r>
            <a:rPr lang="fr-FR" dirty="0"/>
            <a:t>Création d’un indicateur de santé globale</a:t>
          </a:r>
          <a:endParaRPr lang="en-US" dirty="0"/>
        </a:p>
      </dgm:t>
    </dgm:pt>
    <dgm:pt modelId="{DE400DA8-25C6-4CB4-A8DA-8213D2B4AE56}" type="parTrans" cxnId="{FEB2577C-9A95-40F0-8566-A93D22A25F23}">
      <dgm:prSet/>
      <dgm:spPr/>
      <dgm:t>
        <a:bodyPr/>
        <a:lstStyle/>
        <a:p>
          <a:endParaRPr lang="en-US"/>
        </a:p>
      </dgm:t>
    </dgm:pt>
    <dgm:pt modelId="{3AD849B1-E6E1-4891-B9ED-103499F9E38D}" type="sibTrans" cxnId="{FEB2577C-9A95-40F0-8566-A93D22A25F2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7862011F-A152-431E-B8C0-E95CEDD9F20E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2710D254-E674-42B5-84D5-0236312E665D}" type="pres">
      <dgm:prSet presAssocID="{7F920582-9413-441F-B4AA-097A6124A4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0D1907C-CA0A-4194-B6DA-2EA9D6055A93}" type="pres">
      <dgm:prSet presAssocID="{3AD849B1-E6E1-4891-B9ED-103499F9E38D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6A1F52F-E706-4875-94A8-122DA37D9F29}" type="presOf" srcId="{7F920582-9413-441F-B4AA-097A6124A426}" destId="{2710D254-E674-42B5-84D5-0236312E665D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FEB2577C-9A95-40F0-8566-A93D22A25F23}" srcId="{4E9BF0A8-FAD5-4D28-A505-D677AFB50475}" destId="{7F920582-9413-441F-B4AA-097A6124A426}" srcOrd="1" destOrd="0" parTransId="{DE400DA8-25C6-4CB4-A8DA-8213D2B4AE56}" sibTransId="{3AD849B1-E6E1-4891-B9ED-103499F9E38D}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EA614EBF-AC70-4680-A61C-72E9D7B720BE}" type="presParOf" srcId="{B84C7342-4233-4934-8273-4F1CDBCD8EBC}" destId="{2710D254-E674-42B5-84D5-0236312E665D}" srcOrd="2" destOrd="0" presId="urn:microsoft.com/office/officeart/2005/8/layout/vList2"/>
    <dgm:cxn modelId="{7FF0C873-0D81-44BD-BF22-58832D2A1096}" type="presParOf" srcId="{B84C7342-4233-4934-8273-4F1CDBCD8EBC}" destId="{A0D1907C-CA0A-4194-B6DA-2EA9D6055A93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5FC14E-0C6E-461A-9645-BB2D7DFB9172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79A8BE91-DB40-407C-BDB3-687C92F80B5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0C0C2BBF-451E-4A4A-94B8-D4E4F5F06B43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DF160E19-6CA1-490D-BF60-961DFC2C7B6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La crise de 2008 a mis en lumière les faiblesses des systèmes de santé nationaux.</a:t>
          </a:r>
          <a:endParaRPr lang="fr-FR" sz="1800" kern="1200" dirty="0"/>
        </a:p>
      </dsp:txBody>
      <dsp:txXfrm>
        <a:off x="1071472" y="3422081"/>
        <a:ext cx="3145870" cy="901218"/>
      </dsp:txXfrm>
    </dsp:sp>
    <dsp:sp modelId="{5183D294-1CB6-45F0-B124-F0FDA6DE85BF}">
      <dsp:nvSpPr>
        <dsp:cNvPr id="0" name=""/>
        <dsp:cNvSpPr/>
      </dsp:nvSpPr>
      <dsp:spPr>
        <a:xfrm>
          <a:off x="3611586" y="718885"/>
          <a:ext cx="502061" cy="601576"/>
        </a:xfrm>
        <a:prstGeom prst="downArrow">
          <a:avLst>
            <a:gd name="adj1" fmla="val 55000"/>
            <a:gd name="adj2" fmla="val 45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3724550" y="718885"/>
        <a:ext cx="276133" cy="477316"/>
      </dsp:txXfrm>
    </dsp:sp>
    <dsp:sp modelId="{35208589-C1BE-4F3A-8DF1-BF6CF5845876}">
      <dsp:nvSpPr>
        <dsp:cNvPr id="0" name=""/>
        <dsp:cNvSpPr/>
      </dsp:nvSpPr>
      <dsp:spPr>
        <a:xfrm>
          <a:off x="4397801" y="15606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537805" y="156066"/>
        <a:ext cx="342233" cy="468236"/>
      </dsp:txXfrm>
    </dsp:sp>
    <dsp:sp modelId="{795FEDB6-C610-460D-976A-0B22ADA648DA}">
      <dsp:nvSpPr>
        <dsp:cNvPr id="0" name=""/>
        <dsp:cNvSpPr/>
      </dsp:nvSpPr>
      <dsp:spPr>
        <a:xfrm>
          <a:off x="4397805" y="12062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537809" y="12062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659259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/>
            <a:t>Utilisation des données de l’enquête EU-SILC</a:t>
          </a:r>
          <a:endParaRPr lang="en-US" sz="2900" kern="1200"/>
        </a:p>
      </dsp:txBody>
      <dsp:txXfrm>
        <a:off x="33955" y="693214"/>
        <a:ext cx="10447690" cy="627655"/>
      </dsp:txXfrm>
    </dsp:sp>
    <dsp:sp modelId="{2710D254-E674-42B5-84D5-0236312E665D}">
      <dsp:nvSpPr>
        <dsp:cNvPr id="0" name=""/>
        <dsp:cNvSpPr/>
      </dsp:nvSpPr>
      <dsp:spPr>
        <a:xfrm>
          <a:off x="0" y="1438344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Création d’un indicateur de santé globale</a:t>
          </a:r>
          <a:endParaRPr lang="en-US" sz="2900" kern="1200" dirty="0"/>
        </a:p>
      </dsp:txBody>
      <dsp:txXfrm>
        <a:off x="33955" y="1472299"/>
        <a:ext cx="10447690" cy="627655"/>
      </dsp:txXfrm>
    </dsp:sp>
    <dsp:sp modelId="{66808149-ACF6-444F-A430-3E77F92C12FA}">
      <dsp:nvSpPr>
        <dsp:cNvPr id="0" name=""/>
        <dsp:cNvSpPr/>
      </dsp:nvSpPr>
      <dsp:spPr>
        <a:xfrm>
          <a:off x="0" y="2217429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Variables « non-recours au soin » et ses motifs, revenus, satisfaction</a:t>
          </a:r>
          <a:endParaRPr lang="en-US" sz="29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3955" y="2251384"/>
        <a:ext cx="10447690" cy="627655"/>
      </dsp:txXfrm>
    </dsp:sp>
    <dsp:sp modelId="{11B590F9-8F77-49FE-A629-885589EB863D}">
      <dsp:nvSpPr>
        <dsp:cNvPr id="0" name=""/>
        <dsp:cNvSpPr/>
      </dsp:nvSpPr>
      <dsp:spPr>
        <a:xfrm>
          <a:off x="0" y="2996514"/>
          <a:ext cx="10515600" cy="69556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29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3955" y="3030469"/>
        <a:ext cx="10447690" cy="6276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17 octobre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17 octobre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17 octobre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17/10/2023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17 octobre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190251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 fontScale="90000"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 sentiment de performance du système de santé de ces deux États 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684420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Premiers résultats :</a:t>
            </a:r>
          </a:p>
        </p:txBody>
      </p:sp>
      <p:pic>
        <p:nvPicPr>
          <p:cNvPr id="13" name="Image 12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3B072C6-4DC1-5777-95B8-65B3C1F47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462" y="1857376"/>
            <a:ext cx="6116538" cy="4500564"/>
          </a:xfrm>
          <a:prstGeom prst="rect">
            <a:avLst/>
          </a:prstGeom>
        </p:spPr>
      </p:pic>
      <p:pic>
        <p:nvPicPr>
          <p:cNvPr id="15" name="Image 14" descr="Une image contenant diagramme, ligne, Tracé, texte&#10;&#10;Description générée automatiquement">
            <a:extLst>
              <a:ext uri="{FF2B5EF4-FFF2-40B4-BE49-F238E27FC236}">
                <a16:creationId xmlns:a16="http://schemas.microsoft.com/office/drawing/2014/main" id="{DEF359D3-3CCF-C9A4-118B-B10201FCC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5241"/>
            <a:ext cx="5932072" cy="43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1</TotalTime>
  <Words>209</Words>
  <Application>Microsoft Macintosh PowerPoint</Application>
  <PresentationFormat>Grand écran</PresentationFormat>
  <Paragraphs>30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sentiment de performance du système de santé de ces deux États ? </vt:lpstr>
      <vt:lpstr>Méthode de travail :</vt:lpstr>
      <vt:lpstr>Premiers résultats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Adèle Janiaud</cp:lastModifiedBy>
  <cp:revision>8</cp:revision>
  <dcterms:created xsi:type="dcterms:W3CDTF">2023-10-16T18:45:03Z</dcterms:created>
  <dcterms:modified xsi:type="dcterms:W3CDTF">2023-10-17T08:53:16Z</dcterms:modified>
</cp:coreProperties>
</file>

<file path=docProps/thumbnail.jpeg>
</file>